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9"/>
  </p:notesMasterIdLst>
  <p:handoutMasterIdLst>
    <p:handoutMasterId r:id="rId10"/>
  </p:handoutMasterIdLst>
  <p:sldIdLst>
    <p:sldId id="477" r:id="rId2"/>
    <p:sldId id="481" r:id="rId3"/>
    <p:sldId id="518" r:id="rId4"/>
    <p:sldId id="519" r:id="rId5"/>
    <p:sldId id="520" r:id="rId6"/>
    <p:sldId id="521" r:id="rId7"/>
    <p:sldId id="449" r:id="rId8"/>
  </p:sldIdLst>
  <p:sldSz cx="12192000" cy="6858000"/>
  <p:notesSz cx="6797675" cy="9926638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477"/>
            <p14:sldId id="481"/>
            <p14:sldId id="518"/>
            <p14:sldId id="519"/>
            <p14:sldId id="520"/>
            <p14:sldId id="521"/>
            <p14:sldId id="4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8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73650" autoAdjust="0"/>
  </p:normalViewPr>
  <p:slideViewPr>
    <p:cSldViewPr snapToGrid="0" snapToObjects="1">
      <p:cViewPr varScale="1">
        <p:scale>
          <a:sx n="51" d="100"/>
          <a:sy n="51" d="100"/>
        </p:scale>
        <p:origin x="1102" y="24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195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a-DK" dirty="0" err="1"/>
              <a:t>Calculate</a:t>
            </a:r>
            <a:r>
              <a:rPr lang="da-DK" dirty="0"/>
              <a:t> position from </a:t>
            </a:r>
            <a:r>
              <a:rPr lang="da-DK" dirty="0" err="1"/>
              <a:t>amount</a:t>
            </a:r>
            <a:r>
              <a:rPr lang="da-DK" dirty="0"/>
              <a:t> of pulses </a:t>
            </a:r>
            <a:r>
              <a:rPr lang="da-DK" dirty="0" err="1"/>
              <a:t>received</a:t>
            </a:r>
            <a:endParaRPr lang="da-DK" dirty="0"/>
          </a:p>
          <a:p>
            <a:pPr marL="228600" indent="-228600">
              <a:buAutoNum type="arabicPeriod"/>
            </a:pPr>
            <a:r>
              <a:rPr lang="da-DK" dirty="0" err="1"/>
              <a:t>Calculate</a:t>
            </a:r>
            <a:r>
              <a:rPr lang="da-DK" dirty="0"/>
              <a:t> speed from the position </a:t>
            </a:r>
            <a:r>
              <a:rPr lang="da-DK" dirty="0" err="1"/>
              <a:t>change</a:t>
            </a:r>
            <a:r>
              <a:rPr lang="da-DK" dirty="0"/>
              <a:t> </a:t>
            </a:r>
            <a:r>
              <a:rPr lang="da-DK" dirty="0" err="1"/>
              <a:t>every</a:t>
            </a:r>
            <a:r>
              <a:rPr lang="da-DK" dirty="0"/>
              <a:t> 30 </a:t>
            </a:r>
            <a:r>
              <a:rPr lang="da-DK" dirty="0" err="1"/>
              <a:t>electrical</a:t>
            </a:r>
            <a:r>
              <a:rPr lang="da-DK" dirty="0"/>
              <a:t> </a:t>
            </a:r>
            <a:r>
              <a:rPr lang="da-DK" dirty="0" err="1"/>
              <a:t>degrees</a:t>
            </a:r>
            <a:r>
              <a:rPr lang="da-DK" dirty="0"/>
              <a:t> or </a:t>
            </a:r>
            <a:r>
              <a:rPr lang="da-DK" dirty="0" err="1"/>
              <a:t>within</a:t>
            </a:r>
            <a:r>
              <a:rPr lang="da-DK" dirty="0"/>
              <a:t> a </a:t>
            </a:r>
            <a:r>
              <a:rPr lang="da-DK" dirty="0" err="1"/>
              <a:t>specified</a:t>
            </a:r>
            <a:r>
              <a:rPr lang="da-DK" dirty="0"/>
              <a:t> time </a:t>
            </a:r>
            <a:r>
              <a:rPr lang="da-DK" dirty="0" err="1"/>
              <a:t>period</a:t>
            </a:r>
            <a:r>
              <a:rPr lang="da-DK" dirty="0"/>
              <a:t> (If speed is </a:t>
            </a:r>
            <a:r>
              <a:rPr lang="da-DK" dirty="0" err="1"/>
              <a:t>slow</a:t>
            </a:r>
            <a:r>
              <a:rPr lang="da-DK" dirty="0"/>
              <a:t>)</a:t>
            </a:r>
          </a:p>
          <a:p>
            <a:pPr marL="228600" indent="-228600">
              <a:buAutoNum type="arabicPeriod"/>
            </a:pPr>
            <a:r>
              <a:rPr lang="da-DK" dirty="0"/>
              <a:t>Slip speed is </a:t>
            </a:r>
            <a:r>
              <a:rPr lang="da-DK" dirty="0" err="1"/>
              <a:t>estimated</a:t>
            </a:r>
            <a:r>
              <a:rPr lang="da-DK" dirty="0"/>
              <a:t> from Machine parameters and </a:t>
            </a:r>
            <a:r>
              <a:rPr lang="da-DK" dirty="0" err="1"/>
              <a:t>dq-current</a:t>
            </a:r>
            <a:r>
              <a:rPr lang="da-DK" dirty="0"/>
              <a:t> references</a:t>
            </a:r>
          </a:p>
          <a:p>
            <a:pPr marL="228600" indent="-228600">
              <a:buAutoNum type="arabicPeriod"/>
            </a:pPr>
            <a:r>
              <a:rPr lang="da-DK" dirty="0"/>
              <a:t>Rotor flux speed is </a:t>
            </a:r>
            <a:r>
              <a:rPr lang="da-DK" dirty="0" err="1"/>
              <a:t>found</a:t>
            </a:r>
            <a:r>
              <a:rPr lang="da-DK" dirty="0"/>
              <a:t> by </a:t>
            </a:r>
            <a:r>
              <a:rPr lang="da-DK" dirty="0" err="1"/>
              <a:t>adding</a:t>
            </a:r>
            <a:r>
              <a:rPr lang="da-DK" dirty="0"/>
              <a:t> the </a:t>
            </a:r>
            <a:r>
              <a:rPr lang="da-DK" dirty="0" err="1"/>
              <a:t>shaft</a:t>
            </a:r>
            <a:r>
              <a:rPr lang="da-DK" dirty="0"/>
              <a:t> speed and the slip speed.</a:t>
            </a:r>
          </a:p>
          <a:p>
            <a:pPr marL="228600" indent="-228600">
              <a:buAutoNum type="arabicPeriod"/>
            </a:pPr>
            <a:r>
              <a:rPr lang="da-DK" dirty="0"/>
              <a:t>Integrated to </a:t>
            </a:r>
            <a:r>
              <a:rPr lang="da-DK" dirty="0" err="1"/>
              <a:t>optain</a:t>
            </a:r>
            <a:r>
              <a:rPr lang="da-DK" dirty="0"/>
              <a:t> </a:t>
            </a:r>
            <a:r>
              <a:rPr lang="da-DK" dirty="0" err="1"/>
              <a:t>estimated</a:t>
            </a:r>
            <a:r>
              <a:rPr lang="da-DK" dirty="0"/>
              <a:t> flux position, </a:t>
            </a:r>
            <a:r>
              <a:rPr lang="da-DK" dirty="0" err="1"/>
              <a:t>used</a:t>
            </a:r>
            <a:r>
              <a:rPr lang="da-DK" dirty="0"/>
              <a:t> for reference frame transformations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488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26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3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90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556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9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Motor control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C1F930C-219B-4E8B-9131-505C03FD3DC3}"/>
              </a:ext>
            </a:extLst>
          </p:cNvPr>
          <p:cNvSpPr txBox="1"/>
          <p:nvPr/>
        </p:nvSpPr>
        <p:spPr>
          <a:xfrm>
            <a:off x="587375" y="1988584"/>
            <a:ext cx="61450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Position estimation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Analog signal acquisition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Closed loop algorithm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679DC773-F285-4E24-93C4-BC47B6D76AB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DBE49DD9-2A51-4EFE-A27C-92EA77D72BB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EAD90F53-57E4-4FBA-A0B3-211EAFED980C}"/>
              </a:ext>
            </a:extLst>
          </p:cNvPr>
          <p:cNvSpPr txBox="1">
            <a:spLocks/>
          </p:cNvSpPr>
          <p:nvPr/>
        </p:nvSpPr>
        <p:spPr>
          <a:xfrm>
            <a:off x="10627360" y="6264777"/>
            <a:ext cx="833120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07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Position estimation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48CF1FBB-FB7A-48CA-A7A8-D9D2B515141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9E11992D-C297-4BC4-88B0-F4401B08617E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7" name="Pladsholder til slidenummer 1">
            <a:extLst>
              <a:ext uri="{FF2B5EF4-FFF2-40B4-BE49-F238E27FC236}">
                <a16:creationId xmlns:a16="http://schemas.microsoft.com/office/drawing/2014/main" id="{A53F264B-82DC-4274-B5AD-7A16386A14F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0741447-A889-47D5-BFD0-756A4AB01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669" y="2732189"/>
            <a:ext cx="9658662" cy="162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36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Analog signal acquisition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C1F930C-219B-4E8B-9131-505C03FD3DC3}"/>
              </a:ext>
            </a:extLst>
          </p:cNvPr>
          <p:cNvSpPr txBox="1"/>
          <p:nvPr/>
        </p:nvSpPr>
        <p:spPr>
          <a:xfrm>
            <a:off x="587375" y="1988584"/>
            <a:ext cx="6145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Analog signal structure</a:t>
            </a:r>
          </a:p>
          <a:p>
            <a:pPr marL="742915" lvl="1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Raw ADC value</a:t>
            </a:r>
          </a:p>
          <a:p>
            <a:pPr marL="742915" lvl="1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Filtered value</a:t>
            </a:r>
          </a:p>
          <a:p>
            <a:pPr marL="742915" lvl="1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Previous value</a:t>
            </a:r>
          </a:p>
          <a:p>
            <a:pPr marL="742915" lvl="1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742915" lvl="1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Filter order</a:t>
            </a:r>
          </a:p>
          <a:p>
            <a:pPr marL="742915" lvl="1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Filter frequency</a:t>
            </a:r>
          </a:p>
          <a:p>
            <a:pPr marL="742915" lvl="1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Filter parameters</a:t>
            </a:r>
          </a:p>
          <a:p>
            <a:pPr marL="742915" lvl="1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742915" lvl="1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ADC channel</a:t>
            </a:r>
          </a:p>
          <a:p>
            <a:pPr marL="742915" lvl="1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Priority</a:t>
            </a:r>
          </a:p>
          <a:p>
            <a:pPr marL="742915" lvl="1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Safety thresholds</a:t>
            </a:r>
          </a:p>
          <a:p>
            <a:pPr lvl="1"/>
            <a:endParaRPr lang="en-GB" sz="1600" spc="300" dirty="0"/>
          </a:p>
          <a:p>
            <a:pPr marL="742915" lvl="1" indent="-28575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679DC773-F285-4E24-93C4-BC47B6D76AB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DBE49DD9-2A51-4EFE-A27C-92EA77D72BB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EAD90F53-57E4-4FBA-A0B3-211EAFED980C}"/>
              </a:ext>
            </a:extLst>
          </p:cNvPr>
          <p:cNvSpPr txBox="1">
            <a:spLocks/>
          </p:cNvSpPr>
          <p:nvPr/>
        </p:nvSpPr>
        <p:spPr>
          <a:xfrm>
            <a:off x="10627360" y="6264777"/>
            <a:ext cx="833120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  <p:pic>
        <p:nvPicPr>
          <p:cNvPr id="9" name="Imagen 4">
            <a:extLst>
              <a:ext uri="{FF2B5EF4-FFF2-40B4-BE49-F238E27FC236}">
                <a16:creationId xmlns:a16="http://schemas.microsoft.com/office/drawing/2014/main" id="{17ED0FF6-513A-438A-9645-5825A17802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142" y="668174"/>
            <a:ext cx="3501474" cy="502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1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Closed loop control algorithm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48CF1FBB-FB7A-48CA-A7A8-D9D2B515141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9E11992D-C297-4BC4-88B0-F4401B08617E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7" name="Pladsholder til slidenummer 1">
            <a:extLst>
              <a:ext uri="{FF2B5EF4-FFF2-40B4-BE49-F238E27FC236}">
                <a16:creationId xmlns:a16="http://schemas.microsoft.com/office/drawing/2014/main" id="{A53F264B-82DC-4274-B5AD-7A16386A14F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BC04D48F-4CC0-4D21-80F0-12CC4F037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415" y="2446887"/>
            <a:ext cx="9651167" cy="265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32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Safety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C1F930C-219B-4E8B-9131-505C03FD3DC3}"/>
              </a:ext>
            </a:extLst>
          </p:cNvPr>
          <p:cNvSpPr txBox="1"/>
          <p:nvPr/>
        </p:nvSpPr>
        <p:spPr>
          <a:xfrm>
            <a:off x="587375" y="1988584"/>
            <a:ext cx="614502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Monitors possible error sources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742915" lvl="1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Overvoltage</a:t>
            </a:r>
          </a:p>
          <a:p>
            <a:pPr marL="742915" lvl="1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Overcurrent</a:t>
            </a:r>
          </a:p>
          <a:p>
            <a:pPr marL="742915" lvl="1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Inverter and battery temperatures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Performs the necessary safety reaction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Includes a watchdog timer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679DC773-F285-4E24-93C4-BC47B6D76AB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DBE49DD9-2A51-4EFE-A27C-92EA77D72BB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EAD90F53-57E4-4FBA-A0B3-211EAFED980C}"/>
              </a:ext>
            </a:extLst>
          </p:cNvPr>
          <p:cNvSpPr txBox="1">
            <a:spLocks/>
          </p:cNvSpPr>
          <p:nvPr/>
        </p:nvSpPr>
        <p:spPr>
          <a:xfrm>
            <a:off x="10627360" y="6264777"/>
            <a:ext cx="833120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192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dsholder til billede 12">
            <a:extLst>
              <a:ext uri="{FF2B5EF4-FFF2-40B4-BE49-F238E27FC236}">
                <a16:creationId xmlns:a16="http://schemas.microsoft.com/office/drawing/2014/main" id="{74FE6D9D-83F1-4A05-9874-7A2B132E165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699"/>
            <a:ext cx="12192000" cy="7309104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System tests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585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Test setup</a:t>
            </a:r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3766E1D2-30EF-4BF2-8F6D-529ED916EFC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40CB867D-AAF9-4C94-88E9-9B4A213B0EF0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F3688F61-0FE0-4DAE-B428-3488B304B4C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584486EF-376B-456B-9508-AF2844208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364" y="1207119"/>
            <a:ext cx="8729272" cy="396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22175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74</TotalTime>
  <Words>160</Words>
  <Application>Microsoft Office PowerPoint</Application>
  <PresentationFormat>Widescreen</PresentationFormat>
  <Paragraphs>66</Paragraphs>
  <Slides>7</Slides>
  <Notes>7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7</vt:i4>
      </vt:variant>
    </vt:vector>
  </HeadingPairs>
  <TitlesOfParts>
    <vt:vector size="12" baseType="lpstr">
      <vt:lpstr>Arial</vt:lpstr>
      <vt:lpstr>Calibri</vt:lpstr>
      <vt:lpstr>Montserrat Medium</vt:lpstr>
      <vt:lpstr>Wingdings</vt:lpstr>
      <vt:lpstr>AAU PowerPoint</vt:lpstr>
      <vt:lpstr>Motor control</vt:lpstr>
      <vt:lpstr>Position estimation</vt:lpstr>
      <vt:lpstr>Analog signal acquisition</vt:lpstr>
      <vt:lpstr>Closed loop control algorithm</vt:lpstr>
      <vt:lpstr>Safety</vt:lpstr>
      <vt:lpstr>System tests</vt:lpstr>
      <vt:lpstr>Test setup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Nicolai Haugaard Fransen</cp:lastModifiedBy>
  <cp:revision>531</cp:revision>
  <cp:lastPrinted>2019-01-10T14:45:54Z</cp:lastPrinted>
  <dcterms:created xsi:type="dcterms:W3CDTF">2016-11-10T06:07:03Z</dcterms:created>
  <dcterms:modified xsi:type="dcterms:W3CDTF">2019-06-16T19:34:12Z</dcterms:modified>
</cp:coreProperties>
</file>